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3" r:id="rId1"/>
  </p:sldMasterIdLst>
  <p:notesMasterIdLst>
    <p:notesMasterId r:id="rId19"/>
  </p:notesMasterIdLst>
  <p:handoutMasterIdLst>
    <p:handoutMasterId r:id="rId20"/>
  </p:handoutMasterIdLst>
  <p:sldIdLst>
    <p:sldId id="269" r:id="rId2"/>
    <p:sldId id="290" r:id="rId3"/>
    <p:sldId id="271" r:id="rId4"/>
    <p:sldId id="272" r:id="rId5"/>
    <p:sldId id="304" r:id="rId6"/>
    <p:sldId id="294" r:id="rId7"/>
    <p:sldId id="305" r:id="rId8"/>
    <p:sldId id="306" r:id="rId9"/>
    <p:sldId id="307" r:id="rId10"/>
    <p:sldId id="308" r:id="rId11"/>
    <p:sldId id="309" r:id="rId12"/>
    <p:sldId id="299" r:id="rId13"/>
    <p:sldId id="311" r:id="rId14"/>
    <p:sldId id="310" r:id="rId15"/>
    <p:sldId id="312" r:id="rId16"/>
    <p:sldId id="313" r:id="rId17"/>
    <p:sldId id="296" r:id="rId18"/>
  </p:sldIdLst>
  <p:sldSz cx="9144000" cy="6858000" type="screen4x3"/>
  <p:notesSz cx="6858000" cy="9144000"/>
  <p:defaultTextStyle>
    <a:defPPr>
      <a:defRPr lang="es-ES_tradnl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7C80"/>
    <a:srgbClr val="FF0066"/>
    <a:srgbClr val="CC0000"/>
    <a:srgbClr val="A50021"/>
    <a:srgbClr val="006600"/>
    <a:srgbClr val="FFFF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Objects="1">
      <p:cViewPr>
        <p:scale>
          <a:sx n="41" d="100"/>
          <a:sy n="41" d="100"/>
        </p:scale>
        <p:origin x="-2862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3366FF"/>
                    </a:gs>
                    <a:gs pos="100000">
                      <a:srgbClr val="3366FF">
                        <a:gamma/>
                        <a:tint val="38824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3366FF"/>
                    </a:gs>
                    <a:gs pos="100000">
                      <a:srgbClr val="3366FF">
                        <a:gamma/>
                        <a:tint val="38824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>
            <a:lvl1pPr algn="r">
              <a:defRPr sz="1200"/>
            </a:lvl1pPr>
          </a:lstStyle>
          <a:p>
            <a:endParaRPr lang="es-ES_tradnl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3366FF"/>
                    </a:gs>
                    <a:gs pos="100000">
                      <a:srgbClr val="3366FF">
                        <a:gamma/>
                        <a:tint val="38824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flatTx/>
          </a:bodyPr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3366FF"/>
                    </a:gs>
                    <a:gs pos="100000">
                      <a:srgbClr val="3366FF">
                        <a:gamma/>
                        <a:tint val="38824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flatTx/>
          </a:bodyPr>
          <a:lstStyle>
            <a:lvl1pPr algn="r">
              <a:defRPr sz="1200"/>
            </a:lvl1pPr>
          </a:lstStyle>
          <a:p>
            <a:fld id="{056A92BC-7300-44DC-A8FA-0C9B4AC54785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0937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23758-AF9E-4503-8E3C-BC52EE7E194E}" type="datetimeFigureOut">
              <a:rPr lang="es-AR" smtClean="0"/>
              <a:t>25/04/2017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1C2E9-FB9B-4DD9-9416-15140BDEDB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0773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1C2E9-FB9B-4DD9-9416-15140BDEDBA7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356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C13D-B03F-4CA3-94F2-D197361761C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282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76495-6AB3-4736-B2A9-47BC8390870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0854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08BB-719D-4692-AB80-28DEFEB2D3A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600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3FB4-5E51-4CC6-9D08-23151AAD54B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137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F70C-294F-483B-A1B2-8006C5FF4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591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20E-4BE3-465B-9AD1-2F129E3484B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108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B985-96CE-4C2F-983F-5B4A773A16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53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E876-AE7E-4B9D-92A8-1FDE98E909F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904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A056-5CFE-47C4-9F64-590DB3D52A2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630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32C1-D041-4040-9479-90BB20D1BDC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255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276F-EE19-4B55-8994-B8FB5D1DB3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237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48578-30DE-42F5-A58B-8FB6FD3227A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3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97861" y="2795925"/>
            <a:ext cx="3820277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s-ES" sz="2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s-E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s-E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Curso de </a:t>
            </a:r>
          </a:p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Posgrado en</a:t>
            </a:r>
          </a:p>
          <a:p>
            <a:pPr algn="ctr"/>
            <a:r>
              <a:rPr lang="es-E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arketing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 descr="C:\Users\lbarba\Desktop\ESEADE-Logo-2014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4664"/>
            <a:ext cx="3788418" cy="294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51520" y="260648"/>
            <a:ext cx="8712968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Consumer</a:t>
            </a: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Marketing</a:t>
            </a:r>
            <a:endParaRPr lang="es-ES" sz="36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r>
              <a:rPr lang="es-ES" sz="3200" b="1" i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Conquista de Mercados: Posicionamiento</a:t>
            </a:r>
          </a:p>
          <a:p>
            <a:pPr algn="ctr"/>
            <a:endParaRPr lang="es-ES" sz="4400" b="1" i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641590" y="6217889"/>
            <a:ext cx="1768497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3 clases:  9 horas</a:t>
            </a:r>
            <a:endParaRPr lang="es-AR" sz="1800" dirty="0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7188" y="1988840"/>
            <a:ext cx="88773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La batalla por las mentes: share of </a:t>
            </a:r>
            <a:r>
              <a:rPr lang="es-ES" i="1" dirty="0" err="1" smtClean="0">
                <a:latin typeface="+mn-lt"/>
              </a:rPr>
              <a:t>mind</a:t>
            </a:r>
            <a:endParaRPr lang="es-ES" i="1" dirty="0" smtClean="0">
              <a:latin typeface="+mn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El dominio categorial: la asociación producto/genero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La constante novedad como estrategia de vinculación con segmentos concretos del mercado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Tribus y comunidades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err="1" smtClean="0">
                <a:latin typeface="+mn-lt"/>
              </a:rPr>
              <a:t>Viralización</a:t>
            </a:r>
            <a:endParaRPr lang="es-ES" i="1" dirty="0" smtClean="0">
              <a:latin typeface="+mn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Alianzas multiplicadoras  </a:t>
            </a:r>
            <a:endParaRPr lang="es-E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8098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87188" y="1430199"/>
            <a:ext cx="88773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¿Cómo aplicar los conceptos aprendidos en </a:t>
            </a:r>
            <a:r>
              <a:rPr lang="es-ES" i="1" dirty="0" err="1" smtClean="0">
                <a:latin typeface="+mn-lt"/>
              </a:rPr>
              <a:t>Consumer</a:t>
            </a:r>
            <a:r>
              <a:rPr lang="es-ES" i="1" dirty="0" smtClean="0">
                <a:latin typeface="+mn-lt"/>
              </a:rPr>
              <a:t> Marketing a las particularidades de los negocios </a:t>
            </a:r>
            <a:r>
              <a:rPr lang="es-ES" i="1" dirty="0" err="1" smtClean="0">
                <a:latin typeface="+mn-lt"/>
              </a:rPr>
              <a:t>business</a:t>
            </a:r>
            <a:r>
              <a:rPr lang="es-ES" i="1" dirty="0" smtClean="0">
                <a:latin typeface="+mn-lt"/>
              </a:rPr>
              <a:t> to </a:t>
            </a:r>
            <a:r>
              <a:rPr lang="es-ES" i="1" dirty="0" err="1" smtClean="0">
                <a:latin typeface="+mn-lt"/>
              </a:rPr>
              <a:t>business</a:t>
            </a:r>
            <a:r>
              <a:rPr lang="es-ES" i="1" dirty="0" smtClean="0">
                <a:latin typeface="+mn-lt"/>
              </a:rPr>
              <a:t>?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¿Cuáles son las lógicas que diferencian a los “consumidores” de los “clientes corporativos”?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 En relación a la creación y apreciación del valor ofrecido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 En relación al establecimiento y la gestión de una relación de 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 negocios (conquista de mercado)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i="1" dirty="0" smtClean="0">
                <a:latin typeface="+mn-lt"/>
              </a:rPr>
              <a:t> De las decisiones “impulsivas” de los consumidores a la decisión “razonada” de los clientes corporativos.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i="1" dirty="0" smtClean="0">
                <a:latin typeface="+mn-lt"/>
              </a:rPr>
              <a:t> La naturaleza “licitatoria” del precio en el negocio </a:t>
            </a:r>
            <a:r>
              <a:rPr lang="es-ES" i="1" dirty="0" err="1" smtClean="0">
                <a:latin typeface="+mn-lt"/>
              </a:rPr>
              <a:t>business</a:t>
            </a:r>
            <a:r>
              <a:rPr lang="es-ES" i="1" dirty="0" smtClean="0">
                <a:latin typeface="+mn-lt"/>
              </a:rPr>
              <a:t>-to- 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</a:t>
            </a:r>
            <a:r>
              <a:rPr lang="es-ES" i="1" dirty="0" err="1" smtClean="0">
                <a:latin typeface="+mn-lt"/>
              </a:rPr>
              <a:t>business</a:t>
            </a:r>
            <a:r>
              <a:rPr lang="es-ES" i="1" dirty="0" smtClean="0">
                <a:latin typeface="+mn-lt"/>
              </a:rPr>
              <a:t>. 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1520" y="260648"/>
            <a:ext cx="871296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B</a:t>
            </a:r>
            <a:r>
              <a:rPr lang="es-ES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usiness </a:t>
            </a:r>
            <a:r>
              <a:rPr lang="es-ES" sz="4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to</a:t>
            </a:r>
            <a:r>
              <a:rPr lang="es-ES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Business Marketing</a:t>
            </a:r>
            <a:endParaRPr lang="es-ES" sz="4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/>
            <a:endParaRPr lang="es-ES" sz="4400" b="1" i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83080" y="6217889"/>
            <a:ext cx="1885516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4 clases:  12 horas</a:t>
            </a:r>
            <a:endParaRPr lang="es-AR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74616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961020" y="260648"/>
            <a:ext cx="7488717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Talleres</a:t>
            </a:r>
          </a:p>
          <a:p>
            <a:pPr algn="ctr"/>
            <a:r>
              <a:rPr lang="es-ES" sz="3200" b="1" i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Evolución de la disciplina y situación actual</a:t>
            </a:r>
            <a:endParaRPr lang="es-ES" sz="3200" b="1" i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641590" y="6217889"/>
            <a:ext cx="1768497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2 clases:  6 horas</a:t>
            </a:r>
            <a:endParaRPr lang="es-AR" sz="1800" dirty="0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7188" y="1988840"/>
            <a:ext cx="88773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De mercados sobre-demandados a mercados sobre-ofertados.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Del mero publicitar, distribuir y ocupar espacios, a identificar necesidades insatisfechas y satisfacerlas.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De la promesa de los profetas tempranos del marketing a la dura realidad de producir resultados para la organización.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Marketing Estratégico y Marketing Operacional.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Avances conseguidos en relación a los conceptos y las actividades de “segmentación” y de “posicionamiento”.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Cómo se fue transformando la idea de “competitividad”.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“Creación de Valor” y “Conquista de Mercados”: dimensiones y herramientas asociadas a estos dos pilares del marketing.</a:t>
            </a:r>
          </a:p>
        </p:txBody>
      </p:sp>
    </p:spTree>
    <p:extLst>
      <p:ext uri="{BB962C8B-B14F-4D97-AF65-F5344CB8AC3E}">
        <p14:creationId xmlns:p14="http://schemas.microsoft.com/office/powerpoint/2010/main" val="32875243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3213" y="44624"/>
            <a:ext cx="8429228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Talleres</a:t>
            </a:r>
          </a:p>
          <a:p>
            <a:pPr algn="ctr"/>
            <a:r>
              <a:rPr lang="es-ES" sz="3200" b="1" i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Investigación; </a:t>
            </a:r>
            <a:r>
              <a:rPr lang="es-ES" sz="3200" b="1" i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Screening</a:t>
            </a:r>
            <a:r>
              <a:rPr lang="es-ES" sz="3200" b="1" i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e </a:t>
            </a:r>
            <a:r>
              <a:rPr lang="es-ES" sz="3200" b="1" i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Innovacion</a:t>
            </a:r>
            <a:endParaRPr lang="es-ES" sz="3200" b="1" i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83082" y="6217889"/>
            <a:ext cx="1885516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7 clases:  21 horas</a:t>
            </a:r>
            <a:endParaRPr lang="es-AR" sz="1800" dirty="0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7188" y="1628800"/>
            <a:ext cx="88773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Investigación de Mercados; Inteligencia de Mercados; e Inteligencia de Clientes: diferencias conceptuales y herramentales de las tres ideas.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err="1" smtClean="0">
                <a:latin typeface="+mn-lt"/>
              </a:rPr>
              <a:t>Screening</a:t>
            </a:r>
            <a:r>
              <a:rPr lang="es-ES" i="1" dirty="0" smtClean="0">
                <a:latin typeface="+mn-lt"/>
              </a:rPr>
              <a:t> Cultural: llegar antes que las tendencias.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De la identificación de “necesidades” al descubrimiento de “anomalías”.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Idear, </a:t>
            </a:r>
            <a:r>
              <a:rPr lang="es-ES" i="1" dirty="0" err="1" smtClean="0">
                <a:latin typeface="+mn-lt"/>
              </a:rPr>
              <a:t>co</a:t>
            </a:r>
            <a:r>
              <a:rPr lang="es-ES" i="1" dirty="0" smtClean="0">
                <a:latin typeface="+mn-lt"/>
              </a:rPr>
              <a:t>-producir y testear soluciones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 El método  IDEO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 El método DARPA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 De 3M a Apple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i="1" dirty="0" smtClean="0">
                <a:latin typeface="+mn-lt"/>
              </a:rPr>
              <a:t>Innovación “incremental” e Innovación “radical”.  </a:t>
            </a:r>
          </a:p>
        </p:txBody>
      </p:sp>
    </p:spTree>
    <p:extLst>
      <p:ext uri="{BB962C8B-B14F-4D97-AF65-F5344CB8AC3E}">
        <p14:creationId xmlns:p14="http://schemas.microsoft.com/office/powerpoint/2010/main" val="31143302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03212" y="2426112"/>
            <a:ext cx="88773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AR" sz="3000" i="1" dirty="0" smtClean="0">
                <a:latin typeface="+mn-lt"/>
              </a:rPr>
              <a:t>Marketing e Internet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AR" sz="3000" i="1" dirty="0" smtClean="0">
                <a:latin typeface="+mn-lt"/>
              </a:rPr>
              <a:t>Marketing y redes sociales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AR" sz="3000" i="1" dirty="0" smtClean="0">
                <a:latin typeface="+mn-lt"/>
              </a:rPr>
              <a:t>Segmentación y Big Data</a:t>
            </a:r>
            <a:endParaRPr lang="es-ES" sz="3000" i="1" dirty="0" smtClean="0">
              <a:latin typeface="+mn-lt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s-ES_tradnl" sz="3000" i="1" dirty="0" smtClean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402264" y="260648"/>
            <a:ext cx="2606226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Talleres</a:t>
            </a:r>
          </a:p>
          <a:p>
            <a:pPr algn="ctr"/>
            <a:r>
              <a:rPr lang="es-ES" sz="3200" b="1" i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Herramientas </a:t>
            </a:r>
            <a:endParaRPr lang="es-ES" sz="3200" b="1" i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83080" y="6217889"/>
            <a:ext cx="1885516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6 clases:  18 horas</a:t>
            </a:r>
            <a:endParaRPr lang="es-AR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84538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836712"/>
            <a:ext cx="626745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32619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120385"/>
            <a:ext cx="5760641" cy="6633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10224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620688"/>
            <a:ext cx="72728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MX" b="1" u="sng" dirty="0"/>
              <a:t>Duración y Modalidad de cursada</a:t>
            </a:r>
          </a:p>
          <a:p>
            <a:pPr algn="l"/>
            <a:endParaRPr lang="es-AR" dirty="0"/>
          </a:p>
          <a:p>
            <a:pPr algn="l"/>
            <a:r>
              <a:rPr lang="es-MX" u="sng" dirty="0"/>
              <a:t>Fecha de Inicio</a:t>
            </a:r>
            <a:r>
              <a:rPr lang="es-MX" dirty="0"/>
              <a:t>: </a:t>
            </a:r>
            <a:r>
              <a:rPr lang="es-MX" dirty="0" smtClean="0"/>
              <a:t>9 </a:t>
            </a:r>
            <a:r>
              <a:rPr lang="es-MX" dirty="0"/>
              <a:t>de </a:t>
            </a:r>
            <a:r>
              <a:rPr lang="es-MX" dirty="0" smtClean="0"/>
              <a:t>Mayo </a:t>
            </a:r>
            <a:r>
              <a:rPr lang="es-MX" dirty="0"/>
              <a:t>de 2017</a:t>
            </a:r>
          </a:p>
          <a:p>
            <a:pPr algn="l"/>
            <a:endParaRPr lang="es-MX" u="sng" dirty="0"/>
          </a:p>
          <a:p>
            <a:pPr algn="l"/>
            <a:r>
              <a:rPr lang="es-MX" u="sng" dirty="0"/>
              <a:t>Duración:</a:t>
            </a:r>
            <a:r>
              <a:rPr lang="es-MX" dirty="0"/>
              <a:t> </a:t>
            </a:r>
            <a:r>
              <a:rPr lang="es-AR" dirty="0"/>
              <a:t>8 meses – de </a:t>
            </a:r>
            <a:r>
              <a:rPr lang="es-AR" dirty="0" smtClean="0"/>
              <a:t> mayo a </a:t>
            </a:r>
            <a:r>
              <a:rPr lang="es-AR" dirty="0"/>
              <a:t>Noviembre. 30 semanas</a:t>
            </a:r>
          </a:p>
          <a:p>
            <a:pPr algn="l"/>
            <a:r>
              <a:rPr lang="es-AR" i="1" dirty="0"/>
              <a:t>2 sesiones de 2,5 </a:t>
            </a:r>
            <a:r>
              <a:rPr lang="es-AR" i="1" dirty="0" err="1"/>
              <a:t>hs</a:t>
            </a:r>
            <a:r>
              <a:rPr lang="es-AR" i="1" dirty="0"/>
              <a:t>. por semana. Total 150 </a:t>
            </a:r>
            <a:r>
              <a:rPr lang="es-AR" i="1" dirty="0" err="1"/>
              <a:t>hs</a:t>
            </a:r>
            <a:r>
              <a:rPr lang="es-AR" i="1" dirty="0"/>
              <a:t> </a:t>
            </a:r>
          </a:p>
          <a:p>
            <a:pPr algn="l"/>
            <a:endParaRPr lang="es-MX" u="sng" dirty="0"/>
          </a:p>
          <a:p>
            <a:pPr algn="l"/>
            <a:r>
              <a:rPr lang="es-MX" u="sng" dirty="0"/>
              <a:t>Días de cursada:</a:t>
            </a:r>
            <a:r>
              <a:rPr lang="es-MX" dirty="0"/>
              <a:t> </a:t>
            </a:r>
            <a:r>
              <a:rPr lang="es-AR" dirty="0" smtClean="0"/>
              <a:t>martes </a:t>
            </a:r>
            <a:r>
              <a:rPr lang="es-AR" dirty="0"/>
              <a:t>y </a:t>
            </a:r>
            <a:r>
              <a:rPr lang="es-AR" dirty="0" smtClean="0"/>
              <a:t>jueves</a:t>
            </a:r>
            <a:endParaRPr lang="es-AR" dirty="0"/>
          </a:p>
          <a:p>
            <a:pPr algn="l"/>
            <a:endParaRPr lang="es-MX" u="sng" dirty="0"/>
          </a:p>
          <a:p>
            <a:pPr algn="l"/>
            <a:r>
              <a:rPr lang="es-MX" u="sng" dirty="0"/>
              <a:t>Horario</a:t>
            </a:r>
            <a:r>
              <a:rPr lang="es-MX" dirty="0"/>
              <a:t>: </a:t>
            </a:r>
            <a:r>
              <a:rPr lang="es-AR" dirty="0"/>
              <a:t>de 19 a 21,30 </a:t>
            </a:r>
            <a:r>
              <a:rPr lang="es-AR" dirty="0" err="1"/>
              <a:t>hs</a:t>
            </a:r>
            <a:endParaRPr lang="es-AR" dirty="0"/>
          </a:p>
          <a:p>
            <a:pPr algn="l"/>
            <a:endParaRPr lang="es-MX" u="sng" dirty="0"/>
          </a:p>
          <a:p>
            <a:pPr algn="l"/>
            <a:r>
              <a:rPr lang="es-MX" u="sng" dirty="0"/>
              <a:t>Costo:</a:t>
            </a:r>
            <a:r>
              <a:rPr lang="es-MX" dirty="0"/>
              <a:t> </a:t>
            </a:r>
            <a:r>
              <a:rPr lang="es-AR" dirty="0"/>
              <a:t>8 cuotas de $4.125.-, valor $33.000</a:t>
            </a:r>
          </a:p>
          <a:p>
            <a:pPr algn="l"/>
            <a:r>
              <a:rPr lang="es-AR" sz="1800" dirty="0"/>
              <a:t>Los egresados de ESEADE tienen un 25% de descuento sobre el valor.</a:t>
            </a:r>
          </a:p>
        </p:txBody>
      </p:sp>
    </p:spTree>
    <p:extLst>
      <p:ext uri="{BB962C8B-B14F-4D97-AF65-F5344CB8AC3E}">
        <p14:creationId xmlns:p14="http://schemas.microsoft.com/office/powerpoint/2010/main" val="31998440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66700" y="1828800"/>
            <a:ext cx="88773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AR" sz="3000" i="1" dirty="0" smtClean="0">
                <a:latin typeface="+mn-lt"/>
              </a:rPr>
              <a:t>Dotar a los participantes de conocimientos relativos a </a:t>
            </a:r>
            <a:r>
              <a:rPr lang="es-AR" sz="3000" i="1" dirty="0">
                <a:latin typeface="+mn-lt"/>
              </a:rPr>
              <a:t>los componentes </a:t>
            </a:r>
            <a:r>
              <a:rPr lang="es-AR" sz="3000" i="1" dirty="0" smtClean="0">
                <a:latin typeface="+mn-lt"/>
              </a:rPr>
              <a:t>y las herramientas más </a:t>
            </a:r>
            <a:r>
              <a:rPr lang="es-AR" sz="3000" i="1" dirty="0">
                <a:latin typeface="+mn-lt"/>
              </a:rPr>
              <a:t>relevantes </a:t>
            </a:r>
            <a:r>
              <a:rPr lang="es-AR" sz="3000" i="1" dirty="0" smtClean="0">
                <a:latin typeface="+mn-lt"/>
              </a:rPr>
              <a:t>en la gestión del </a:t>
            </a:r>
            <a:r>
              <a:rPr lang="es-AR" sz="3000" i="1" dirty="0">
                <a:latin typeface="+mn-lt"/>
              </a:rPr>
              <a:t>Marketing </a:t>
            </a:r>
            <a:r>
              <a:rPr lang="es-AR" sz="3000" i="1" dirty="0" smtClean="0">
                <a:latin typeface="+mn-lt"/>
              </a:rPr>
              <a:t> actual, de modo que puedan aportar a sus organizaciones capacidades para crear valor para los clientes y conquistar mercados.</a:t>
            </a:r>
            <a:endParaRPr lang="es-ES_tradnl" sz="3000" i="1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107123" y="260648"/>
            <a:ext cx="319645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Objetivos</a:t>
            </a:r>
            <a:endParaRPr lang="es-ES" sz="60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8773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AR" sz="3200" i="1" dirty="0" smtClean="0">
                <a:latin typeface="+mn-lt"/>
              </a:rPr>
              <a:t>Este programa </a:t>
            </a:r>
            <a:r>
              <a:rPr lang="es-AR" sz="3200" i="1" dirty="0">
                <a:latin typeface="+mn-lt"/>
              </a:rPr>
              <a:t>está </a:t>
            </a:r>
            <a:r>
              <a:rPr lang="es-AR" sz="3200" i="1" dirty="0" smtClean="0">
                <a:latin typeface="+mn-lt"/>
              </a:rPr>
              <a:t>destinado </a:t>
            </a:r>
            <a:r>
              <a:rPr lang="es-AR" sz="3200" i="1" dirty="0">
                <a:latin typeface="+mn-lt"/>
              </a:rPr>
              <a:t>a profesionales </a:t>
            </a:r>
            <a:r>
              <a:rPr lang="es-AR" sz="3200" i="1" dirty="0" smtClean="0">
                <a:latin typeface="+mn-lt"/>
              </a:rPr>
              <a:t>que estén desempeñando puestos directivos y deseen ampliar sus competencias en Marketing; y a personas con aspiraciones a ocupar puestos gerenciales, tanto en grandes empresas  </a:t>
            </a:r>
            <a:r>
              <a:rPr lang="es-AR" sz="3200" i="1" dirty="0">
                <a:latin typeface="+mn-lt"/>
              </a:rPr>
              <a:t>como </a:t>
            </a:r>
            <a:r>
              <a:rPr lang="es-AR" sz="3200" i="1" dirty="0" smtClean="0">
                <a:latin typeface="+mn-lt"/>
              </a:rPr>
              <a:t>en pymes, o a desarrollar capacidades para conducir nuevos </a:t>
            </a:r>
            <a:r>
              <a:rPr lang="es-AR" sz="3200" i="1" dirty="0">
                <a:latin typeface="+mn-lt"/>
              </a:rPr>
              <a:t>emprendimientos.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49027" y="260648"/>
            <a:ext cx="43126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Perfil del participante</a:t>
            </a:r>
            <a:endParaRPr lang="es-ES" sz="36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26 Conector recto"/>
          <p:cNvCxnSpPr/>
          <p:nvPr/>
        </p:nvCxnSpPr>
        <p:spPr>
          <a:xfrm>
            <a:off x="6445020" y="450008"/>
            <a:ext cx="15906" cy="77323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966140" y="450008"/>
            <a:ext cx="15906" cy="77323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1817189" y="1734108"/>
            <a:ext cx="3114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3488119" y="74519"/>
            <a:ext cx="23147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Contenidos</a:t>
            </a:r>
            <a:endParaRPr lang="es-ES" sz="36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2 CuadroTexto"/>
          <p:cNvSpPr txBox="1"/>
          <p:nvPr/>
        </p:nvSpPr>
        <p:spPr>
          <a:xfrm rot="16200000">
            <a:off x="-159695" y="5536719"/>
            <a:ext cx="1159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atin typeface="+mn-lt"/>
              </a:rPr>
              <a:t>TALLERES</a:t>
            </a:r>
            <a:endParaRPr lang="es-AR" sz="2000" dirty="0">
              <a:latin typeface="+mn-lt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2267744" y="786152"/>
            <a:ext cx="1935832" cy="792088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err="1" smtClean="0"/>
              <a:t>Consumer</a:t>
            </a:r>
            <a:endParaRPr lang="es-AR" sz="1600" dirty="0" smtClean="0"/>
          </a:p>
          <a:p>
            <a:pPr algn="ctr"/>
            <a:r>
              <a:rPr lang="es-AR" sz="1600" dirty="0" smtClean="0"/>
              <a:t>Marketing</a:t>
            </a:r>
            <a:endParaRPr lang="es-AR" sz="16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5988732" y="676788"/>
            <a:ext cx="1935832" cy="105732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/>
              <a:t>Business</a:t>
            </a:r>
          </a:p>
          <a:p>
            <a:pPr algn="ctr"/>
            <a:r>
              <a:rPr lang="es-AR" sz="1600" dirty="0" err="1" smtClean="0"/>
              <a:t>To</a:t>
            </a:r>
            <a:r>
              <a:rPr lang="es-AR" sz="1600" dirty="0"/>
              <a:t> </a:t>
            </a:r>
            <a:r>
              <a:rPr lang="es-AR" sz="1600" dirty="0" smtClean="0"/>
              <a:t>Business</a:t>
            </a:r>
          </a:p>
          <a:p>
            <a:pPr algn="ctr"/>
            <a:r>
              <a:rPr lang="es-AR" sz="1600" dirty="0" smtClean="0"/>
              <a:t>Marketing</a:t>
            </a:r>
            <a:endParaRPr lang="es-AR" sz="1600" dirty="0"/>
          </a:p>
        </p:txBody>
      </p:sp>
      <p:cxnSp>
        <p:nvCxnSpPr>
          <p:cNvPr id="7" name="6 Conector recto"/>
          <p:cNvCxnSpPr>
            <a:endCxn id="14" idx="0"/>
          </p:cNvCxnSpPr>
          <p:nvPr/>
        </p:nvCxnSpPr>
        <p:spPr>
          <a:xfrm>
            <a:off x="1817189" y="1734108"/>
            <a:ext cx="8673" cy="614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4932040" y="1734108"/>
            <a:ext cx="0" cy="614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2987824" y="450008"/>
            <a:ext cx="45633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H="1">
            <a:off x="5940152" y="450008"/>
            <a:ext cx="45633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6" name="25 Grupo"/>
          <p:cNvGrpSpPr/>
          <p:nvPr/>
        </p:nvGrpSpPr>
        <p:grpSpPr>
          <a:xfrm>
            <a:off x="619943" y="2348880"/>
            <a:ext cx="2411837" cy="2304256"/>
            <a:chOff x="619943" y="2348880"/>
            <a:chExt cx="2411837" cy="2304256"/>
          </a:xfrm>
        </p:grpSpPr>
        <p:sp>
          <p:nvSpPr>
            <p:cNvPr id="14" name="13 Rectángulo redondeado"/>
            <p:cNvSpPr/>
            <p:nvPr/>
          </p:nvSpPr>
          <p:spPr>
            <a:xfrm>
              <a:off x="619943" y="2348880"/>
              <a:ext cx="2411837" cy="2304256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 sz="1600" dirty="0"/>
            </a:p>
          </p:txBody>
        </p:sp>
        <p:sp>
          <p:nvSpPr>
            <p:cNvPr id="30" name="29 Rectángulo redondeado"/>
            <p:cNvSpPr/>
            <p:nvPr/>
          </p:nvSpPr>
          <p:spPr>
            <a:xfrm>
              <a:off x="790571" y="2888940"/>
              <a:ext cx="2053237" cy="396044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400" b="1" dirty="0" smtClean="0">
                  <a:solidFill>
                    <a:schemeClr val="tx1"/>
                  </a:solidFill>
                </a:rPr>
                <a:t>Marca</a:t>
              </a:r>
              <a:endParaRPr lang="es-A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35 Rectángulo redondeado"/>
            <p:cNvSpPr/>
            <p:nvPr/>
          </p:nvSpPr>
          <p:spPr>
            <a:xfrm>
              <a:off x="790571" y="3465004"/>
              <a:ext cx="2053237" cy="396044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400" b="1" dirty="0" smtClean="0">
                  <a:solidFill>
                    <a:schemeClr val="tx1"/>
                  </a:solidFill>
                </a:rPr>
                <a:t>Producto</a:t>
              </a:r>
              <a:endParaRPr lang="es-A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36 Rectángulo redondeado"/>
            <p:cNvSpPr/>
            <p:nvPr/>
          </p:nvSpPr>
          <p:spPr>
            <a:xfrm>
              <a:off x="790571" y="4041068"/>
              <a:ext cx="2053237" cy="396044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400" b="1" dirty="0" smtClean="0">
                  <a:solidFill>
                    <a:schemeClr val="tx1"/>
                  </a:solidFill>
                </a:rPr>
                <a:t>Canales</a:t>
              </a:r>
              <a:endParaRPr lang="es-A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72936" y="2422798"/>
              <a:ext cx="17058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600" dirty="0" smtClean="0">
                  <a:solidFill>
                    <a:schemeClr val="bg1"/>
                  </a:solidFill>
                  <a:latin typeface="+mn-lt"/>
                </a:rPr>
                <a:t>OFERTA DE VALOR</a:t>
              </a:r>
              <a:endParaRPr lang="es-AR" sz="1600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3499863" y="2348880"/>
            <a:ext cx="2468754" cy="2304256"/>
            <a:chOff x="591491" y="2348880"/>
            <a:chExt cx="2468754" cy="2304256"/>
          </a:xfrm>
        </p:grpSpPr>
        <p:sp>
          <p:nvSpPr>
            <p:cNvPr id="43" name="42 Rectángulo redondeado"/>
            <p:cNvSpPr/>
            <p:nvPr/>
          </p:nvSpPr>
          <p:spPr>
            <a:xfrm>
              <a:off x="619943" y="2348880"/>
              <a:ext cx="2411837" cy="2304256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 sz="1600" dirty="0"/>
            </a:p>
          </p:txBody>
        </p:sp>
        <p:sp>
          <p:nvSpPr>
            <p:cNvPr id="44" name="43 Rectángulo redondeado"/>
            <p:cNvSpPr/>
            <p:nvPr/>
          </p:nvSpPr>
          <p:spPr>
            <a:xfrm>
              <a:off x="790571" y="2888940"/>
              <a:ext cx="2053237" cy="396044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400" b="1" dirty="0" smtClean="0">
                  <a:solidFill>
                    <a:schemeClr val="tx1"/>
                  </a:solidFill>
                </a:rPr>
                <a:t>Ventas y Promoción</a:t>
              </a:r>
              <a:endParaRPr lang="es-A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44 Rectángulo redondeado"/>
            <p:cNvSpPr/>
            <p:nvPr/>
          </p:nvSpPr>
          <p:spPr>
            <a:xfrm>
              <a:off x="790571" y="3465004"/>
              <a:ext cx="2053237" cy="396044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400" b="1" dirty="0" smtClean="0">
                  <a:solidFill>
                    <a:schemeClr val="tx1"/>
                  </a:solidFill>
                </a:rPr>
                <a:t>Gestión de la Frecuencia</a:t>
              </a:r>
              <a:endParaRPr lang="es-A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45 Rectángulo redondeado"/>
            <p:cNvSpPr/>
            <p:nvPr/>
          </p:nvSpPr>
          <p:spPr>
            <a:xfrm>
              <a:off x="790571" y="4041068"/>
              <a:ext cx="2053237" cy="396044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1400" b="1" dirty="0" smtClean="0">
                  <a:solidFill>
                    <a:schemeClr val="tx1"/>
                  </a:solidFill>
                </a:rPr>
                <a:t>Posicionamiento</a:t>
              </a:r>
              <a:endParaRPr lang="es-A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591491" y="2422798"/>
              <a:ext cx="24687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600" dirty="0" smtClean="0">
                  <a:solidFill>
                    <a:schemeClr val="bg1"/>
                  </a:solidFill>
                  <a:latin typeface="+mn-lt"/>
                </a:rPr>
                <a:t>CONQUISTA DE MERCADOS</a:t>
              </a:r>
              <a:endParaRPr lang="es-AR" sz="1600" dirty="0">
                <a:solidFill>
                  <a:schemeClr val="bg1"/>
                </a:solidFill>
                <a:latin typeface="+mn-lt"/>
              </a:endParaRPr>
            </a:p>
          </p:txBody>
        </p:sp>
      </p:grpSp>
      <p:cxnSp>
        <p:nvCxnSpPr>
          <p:cNvPr id="34" name="33 Conector recto"/>
          <p:cNvCxnSpPr>
            <a:stCxn id="13" idx="2"/>
          </p:cNvCxnSpPr>
          <p:nvPr/>
        </p:nvCxnSpPr>
        <p:spPr>
          <a:xfrm>
            <a:off x="3235660" y="1578240"/>
            <a:ext cx="0" cy="155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Rectángulo redondeado"/>
          <p:cNvSpPr/>
          <p:nvPr/>
        </p:nvSpPr>
        <p:spPr>
          <a:xfrm>
            <a:off x="799243" y="5049180"/>
            <a:ext cx="7877213" cy="396044"/>
          </a:xfrm>
          <a:prstGeom prst="roundRect">
            <a:avLst/>
          </a:prstGeom>
          <a:solidFill>
            <a:schemeClr val="tx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600" dirty="0" smtClean="0">
                <a:solidFill>
                  <a:schemeClr val="bg1"/>
                </a:solidFill>
              </a:rPr>
              <a:t>Evolución de la disciplina </a:t>
            </a:r>
            <a:r>
              <a:rPr lang="es-AR" sz="1600" dirty="0">
                <a:solidFill>
                  <a:schemeClr val="bg1"/>
                </a:solidFill>
              </a:rPr>
              <a:t>y situación actual</a:t>
            </a:r>
          </a:p>
        </p:txBody>
      </p:sp>
      <p:sp>
        <p:nvSpPr>
          <p:cNvPr id="53" name="52 Rectángulo redondeado"/>
          <p:cNvSpPr/>
          <p:nvPr/>
        </p:nvSpPr>
        <p:spPr>
          <a:xfrm>
            <a:off x="799243" y="5589240"/>
            <a:ext cx="7877213" cy="396044"/>
          </a:xfrm>
          <a:prstGeom prst="roundRect">
            <a:avLst/>
          </a:prstGeom>
          <a:solidFill>
            <a:schemeClr val="tx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chemeClr val="bg1"/>
                </a:solidFill>
              </a:rPr>
              <a:t>Investigación, </a:t>
            </a:r>
            <a:r>
              <a:rPr lang="es-AR" sz="1600" dirty="0" err="1" smtClean="0">
                <a:solidFill>
                  <a:schemeClr val="bg1"/>
                </a:solidFill>
              </a:rPr>
              <a:t>Screening</a:t>
            </a:r>
            <a:r>
              <a:rPr lang="es-AR" sz="1600" dirty="0" smtClean="0">
                <a:solidFill>
                  <a:schemeClr val="bg1"/>
                </a:solidFill>
              </a:rPr>
              <a:t> e Innovación</a:t>
            </a:r>
            <a:endParaRPr lang="es-AR" sz="1600" dirty="0">
              <a:solidFill>
                <a:schemeClr val="bg1"/>
              </a:solidFill>
            </a:endParaRPr>
          </a:p>
        </p:txBody>
      </p:sp>
      <p:sp>
        <p:nvSpPr>
          <p:cNvPr id="54" name="53 Rectángulo redondeado"/>
          <p:cNvSpPr/>
          <p:nvPr/>
        </p:nvSpPr>
        <p:spPr>
          <a:xfrm>
            <a:off x="786953" y="6129300"/>
            <a:ext cx="7877213" cy="396044"/>
          </a:xfrm>
          <a:prstGeom prst="roundRect">
            <a:avLst/>
          </a:prstGeom>
          <a:solidFill>
            <a:schemeClr val="tx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600" dirty="0">
                <a:solidFill>
                  <a:schemeClr val="bg1"/>
                </a:solidFill>
              </a:rPr>
              <a:t>HERRAMIENTAS: Marketing digital , </a:t>
            </a:r>
            <a:r>
              <a:rPr lang="es-AR" sz="1600" dirty="0" smtClean="0">
                <a:solidFill>
                  <a:schemeClr val="bg1"/>
                </a:solidFill>
              </a:rPr>
              <a:t>Segmentación y Big Data,  Redes sociales</a:t>
            </a:r>
            <a:endParaRPr lang="es-AR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87188" y="1700808"/>
            <a:ext cx="88773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El producto o servicio como núcleo de la oferta de valor  (combinación de soluciones y experiencias ofrecidas a mercados concretos).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Las tres dimensiones de un producto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-Dimensión Utilitaria (problemas o necesidades cubiertas)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-Dimensión Funcional (Experiencia que el cliente vivencia al utilizar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el producto/servicio)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-Dimensión Simbólica (proyecciones </a:t>
            </a:r>
            <a:r>
              <a:rPr lang="es-ES" i="1" dirty="0" err="1" smtClean="0">
                <a:latin typeface="+mn-lt"/>
              </a:rPr>
              <a:t>identitarias</a:t>
            </a:r>
            <a:r>
              <a:rPr lang="es-ES" i="1" dirty="0" smtClean="0">
                <a:latin typeface="+mn-lt"/>
              </a:rPr>
              <a:t> que atraen a los 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clientes hacia el producto/servicio)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i="1" dirty="0" smtClean="0">
                <a:latin typeface="+mn-lt"/>
              </a:rPr>
              <a:t>La gestión del producto (combinación justa de atributos de las tres dimensiones, que resulten valiosos para segmentos concretos).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i="1" dirty="0" smtClean="0">
                <a:latin typeface="+mn-lt"/>
              </a:rPr>
              <a:t>El precio como dimensión del producto (relaciones costo-beneficio)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393898" y="260648"/>
            <a:ext cx="4622932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Consumer</a:t>
            </a: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Marketing</a:t>
            </a:r>
            <a:endParaRPr lang="es-ES" sz="36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/>
            <a:r>
              <a:rPr lang="es-ES" sz="3200" b="1" i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Oferta de Valor:  Producto</a:t>
            </a:r>
          </a:p>
          <a:p>
            <a:pPr algn="ctr"/>
            <a:endParaRPr lang="es-ES" sz="4400" b="1" i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641590" y="6217889"/>
            <a:ext cx="1768497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3 clases:  9 horas</a:t>
            </a:r>
            <a:endParaRPr lang="es-AR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51391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87188" y="1988840"/>
            <a:ext cx="88773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La marca como aspiración proyectiva de identidades, que produce reconocimiento y afinidad por parte de segmentos concretos de personas.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Drivers para gestionar una marca: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Identificación categorial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Valores transmitidos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Respetabilidad/confianza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Ilusiones y aspiraciones a las que remite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Asociaciones que evoca o provoca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i="1" dirty="0" smtClean="0">
                <a:latin typeface="+mn-lt"/>
              </a:rPr>
              <a:t>Posicionamiento</a:t>
            </a:r>
          </a:p>
          <a:p>
            <a:pPr algn="l"/>
            <a:r>
              <a:rPr lang="es-ES" i="1" dirty="0" smtClean="0">
                <a:latin typeface="+mn-lt"/>
              </a:rPr>
              <a:t>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605365" y="260648"/>
            <a:ext cx="4199996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Consumer</a:t>
            </a: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Marketing</a:t>
            </a:r>
            <a:endParaRPr lang="es-ES" sz="36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/>
            <a:r>
              <a:rPr lang="es-ES" sz="3200" b="1" i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Oferta de Valor:  Marca</a:t>
            </a:r>
          </a:p>
          <a:p>
            <a:pPr algn="ctr"/>
            <a:endParaRPr lang="es-ES" sz="4400" b="1" i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583080" y="6217889"/>
            <a:ext cx="1885516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4 clases:  12 horas</a:t>
            </a:r>
            <a:endParaRPr lang="es-AR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04388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497485" y="260648"/>
            <a:ext cx="441576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Consumer</a:t>
            </a: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Marketing</a:t>
            </a:r>
            <a:endParaRPr lang="es-ES" sz="36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/>
            <a:r>
              <a:rPr lang="es-ES" sz="3200" b="1" i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Oferta de Valor:  Canales</a:t>
            </a:r>
          </a:p>
          <a:p>
            <a:pPr algn="ctr"/>
            <a:endParaRPr lang="es-ES" sz="4400" b="1" i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641590" y="6217889"/>
            <a:ext cx="1768497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3 clases:  9 horas</a:t>
            </a:r>
            <a:endParaRPr lang="es-AR" sz="1800" dirty="0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7188" y="1988840"/>
            <a:ext cx="88773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Diferentes funciones y tipos de canales desde la óptica de la creación de valor: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 Canales de Servicio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 Canales de Acceso (distribución de la oferta de valor)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- Canales de Información    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i="1" dirty="0" smtClean="0">
                <a:latin typeface="+mn-lt"/>
              </a:rPr>
              <a:t>Identificación y creación de hábitos de utilización de canales que redunden en un mayor valor para los clientes y para la empresa.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i="1" dirty="0" smtClean="0">
                <a:latin typeface="+mn-lt"/>
              </a:rPr>
              <a:t>Articulación de </a:t>
            </a:r>
            <a:r>
              <a:rPr lang="es-ES" i="1" dirty="0" err="1" smtClean="0">
                <a:latin typeface="+mn-lt"/>
              </a:rPr>
              <a:t>networks</a:t>
            </a:r>
            <a:r>
              <a:rPr lang="es-ES" i="1" dirty="0" smtClean="0">
                <a:latin typeface="+mn-lt"/>
              </a:rPr>
              <a:t> físicos y tecnológicos que combinen soluciones satisfactorias en términos de acceso, de servicio y de disponibilidad/calidad de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8396310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898734" y="260648"/>
            <a:ext cx="5613268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Consumer</a:t>
            </a: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Marketing</a:t>
            </a:r>
            <a:endParaRPr lang="es-ES" sz="36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/>
            <a:r>
              <a:rPr lang="es-ES" sz="3200" b="1" i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Conquista de Mercados:  Ventas</a:t>
            </a:r>
          </a:p>
          <a:p>
            <a:pPr algn="ctr"/>
            <a:endParaRPr lang="es-ES" sz="4400" b="1" i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83080" y="6217889"/>
            <a:ext cx="1885516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4 clases:  12 horas</a:t>
            </a:r>
            <a:endParaRPr lang="es-AR" sz="1800" dirty="0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7188" y="1988840"/>
            <a:ext cx="88773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El desafío de crear y concretar oportunidades de ventas.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La explosión cuantitativa de los puntos de contacto: de la venta cara-a-cara y el contacto in-store, a la generación y gestión de tráfico virtual.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err="1" smtClean="0">
                <a:latin typeface="+mn-lt"/>
              </a:rPr>
              <a:t>Trade</a:t>
            </a:r>
            <a:r>
              <a:rPr lang="es-ES" i="1" dirty="0" smtClean="0">
                <a:latin typeface="+mn-lt"/>
              </a:rPr>
              <a:t> Marketing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Tiendas Virtuales.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Las nuevas tendencias en promociones de ventas y publicidad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La articulación de canales de contacto: costo comparativo por impacto.  </a:t>
            </a:r>
          </a:p>
        </p:txBody>
      </p:sp>
    </p:spTree>
    <p:extLst>
      <p:ext uri="{BB962C8B-B14F-4D97-AF65-F5344CB8AC3E}">
        <p14:creationId xmlns:p14="http://schemas.microsoft.com/office/powerpoint/2010/main" val="36927022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87187" y="44624"/>
            <a:ext cx="8877301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Consumer</a:t>
            </a: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Marketing</a:t>
            </a:r>
            <a:endParaRPr lang="es-ES" sz="36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l"/>
            <a:r>
              <a:rPr lang="es-ES" sz="3200" b="1" i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Conquista de Mercados:  Gestión de la Frecuencia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583080" y="6217889"/>
            <a:ext cx="1885516" cy="3693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AR" sz="1800" dirty="0" smtClean="0">
                <a:latin typeface="+mj-lt"/>
              </a:rPr>
              <a:t>4 clases:  12 horas</a:t>
            </a:r>
            <a:endParaRPr lang="es-AR" sz="1800" dirty="0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7188" y="1988840"/>
            <a:ext cx="88773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Programas de fidelización: </a:t>
            </a:r>
            <a:r>
              <a:rPr lang="es-ES" i="1" dirty="0" err="1" smtClean="0">
                <a:latin typeface="+mn-lt"/>
              </a:rPr>
              <a:t>market</a:t>
            </a:r>
            <a:r>
              <a:rPr lang="es-ES" i="1" dirty="0" smtClean="0">
                <a:latin typeface="+mn-lt"/>
              </a:rPr>
              <a:t> share y share of </a:t>
            </a:r>
            <a:r>
              <a:rPr lang="es-ES" i="1" dirty="0" err="1" smtClean="0">
                <a:latin typeface="+mn-lt"/>
              </a:rPr>
              <a:t>wallet</a:t>
            </a:r>
            <a:endParaRPr lang="es-ES" i="1" dirty="0" smtClean="0">
              <a:latin typeface="+mn-lt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Venta combinada: la lógica del “combo”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i="1" dirty="0" smtClean="0">
                <a:latin typeface="+mn-lt"/>
              </a:rPr>
              <a:t>Gestión de la intensidad de utilización de productos y servicios</a:t>
            </a:r>
          </a:p>
          <a:p>
            <a:pPr algn="l"/>
            <a:r>
              <a:rPr lang="es-ES" i="1" dirty="0" smtClean="0">
                <a:latin typeface="+mn-lt"/>
              </a:rPr>
              <a:t>       - Obsolescencia anticipada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La lógica del contenido reducido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La lógica de las barreras al abandono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La combinación de funcionalidades en una misma plataforma</a:t>
            </a:r>
          </a:p>
          <a:p>
            <a:pPr algn="l"/>
            <a:r>
              <a:rPr lang="es-ES" i="1" dirty="0">
                <a:latin typeface="+mn-lt"/>
              </a:rPr>
              <a:t> </a:t>
            </a:r>
            <a:r>
              <a:rPr lang="es-ES" i="1" dirty="0" smtClean="0">
                <a:latin typeface="+mn-lt"/>
              </a:rPr>
              <a:t>      - La creación de hábitos de uso    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s-E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07135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</TotalTime>
  <Words>1035</Words>
  <Application>Microsoft Office PowerPoint</Application>
  <PresentationFormat>Presentación en pantalla (4:3)</PresentationFormat>
  <Paragraphs>140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Luis del Prado</dc:creator>
  <cp:lastModifiedBy>Clara Maria Gorostiaga</cp:lastModifiedBy>
  <cp:revision>123</cp:revision>
  <cp:lastPrinted>2014-07-30T20:33:35Z</cp:lastPrinted>
  <dcterms:created xsi:type="dcterms:W3CDTF">1998-11-19T21:51:56Z</dcterms:created>
  <dcterms:modified xsi:type="dcterms:W3CDTF">2017-04-25T15:14:42Z</dcterms:modified>
</cp:coreProperties>
</file>